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77" r:id="rId3"/>
    <p:sldId id="278" r:id="rId4"/>
    <p:sldId id="263" r:id="rId5"/>
    <p:sldId id="268" r:id="rId6"/>
    <p:sldId id="257" r:id="rId7"/>
    <p:sldId id="279" r:id="rId8"/>
    <p:sldId id="274" r:id="rId9"/>
    <p:sldId id="275" r:id="rId10"/>
    <p:sldId id="273" r:id="rId11"/>
    <p:sldId id="258" r:id="rId12"/>
    <p:sldId id="260" r:id="rId13"/>
    <p:sldId id="276" r:id="rId14"/>
    <p:sldId id="262" r:id="rId15"/>
    <p:sldId id="265" r:id="rId16"/>
    <p:sldId id="264" r:id="rId17"/>
    <p:sldId id="266" r:id="rId18"/>
    <p:sldId id="267" r:id="rId19"/>
    <p:sldId id="270" r:id="rId20"/>
    <p:sldId id="271" r:id="rId21"/>
    <p:sldId id="261" r:id="rId22"/>
    <p:sldId id="269"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21" autoAdjust="0"/>
  </p:normalViewPr>
  <p:slideViewPr>
    <p:cSldViewPr snapToGrid="0">
      <p:cViewPr varScale="1">
        <p:scale>
          <a:sx n="60" d="100"/>
          <a:sy n="60" d="100"/>
        </p:scale>
        <p:origin x="152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BD00A-6A25-4410-8E91-D9FA36BD1F4E}" type="datetimeFigureOut">
              <a:rPr lang="en-US" smtClean="0"/>
              <a:t>5/8/2016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0261D-E4A8-402B-908D-680FCE1F144D}" type="slidenum">
              <a:rPr lang="en-US" smtClean="0"/>
              <a:t>‹#›</a:t>
            </a:fld>
            <a:endParaRPr lang="en-US" dirty="0"/>
          </a:p>
        </p:txBody>
      </p:sp>
    </p:spTree>
    <p:extLst>
      <p:ext uri="{BB962C8B-B14F-4D97-AF65-F5344CB8AC3E}">
        <p14:creationId xmlns:p14="http://schemas.microsoft.com/office/powerpoint/2010/main" val="345248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lifestyle assessment</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3</a:t>
            </a:fld>
            <a:endParaRPr lang="en-US" dirty="0"/>
          </a:p>
        </p:txBody>
      </p:sp>
    </p:spTree>
    <p:extLst>
      <p:ext uri="{BB962C8B-B14F-4D97-AF65-F5344CB8AC3E}">
        <p14:creationId xmlns:p14="http://schemas.microsoft.com/office/powerpoint/2010/main" val="2217757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Song</a:t>
            </a:r>
            <a:r>
              <a:rPr lang="en-US" baseline="0" dirty="0" smtClean="0"/>
              <a:t> clips</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14</a:t>
            </a:fld>
            <a:endParaRPr lang="en-US" dirty="0"/>
          </a:p>
        </p:txBody>
      </p:sp>
    </p:spTree>
    <p:extLst>
      <p:ext uri="{BB962C8B-B14F-4D97-AF65-F5344CB8AC3E}">
        <p14:creationId xmlns:p14="http://schemas.microsoft.com/office/powerpoint/2010/main" val="106644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song clip</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17</a:t>
            </a:fld>
            <a:endParaRPr lang="en-US" dirty="0"/>
          </a:p>
        </p:txBody>
      </p:sp>
    </p:spTree>
    <p:extLst>
      <p:ext uri="{BB962C8B-B14F-4D97-AF65-F5344CB8AC3E}">
        <p14:creationId xmlns:p14="http://schemas.microsoft.com/office/powerpoint/2010/main" val="349216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song clip</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18</a:t>
            </a:fld>
            <a:endParaRPr lang="en-US" dirty="0"/>
          </a:p>
        </p:txBody>
      </p:sp>
    </p:spTree>
    <p:extLst>
      <p:ext uri="{BB962C8B-B14F-4D97-AF65-F5344CB8AC3E}">
        <p14:creationId xmlns:p14="http://schemas.microsoft.com/office/powerpoint/2010/main" val="158374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19</a:t>
            </a:fld>
            <a:endParaRPr lang="en-US" dirty="0"/>
          </a:p>
        </p:txBody>
      </p:sp>
    </p:spTree>
    <p:extLst>
      <p:ext uri="{BB962C8B-B14F-4D97-AF65-F5344CB8AC3E}">
        <p14:creationId xmlns:p14="http://schemas.microsoft.com/office/powerpoint/2010/main" val="65699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Madonna covers all the decades!</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20</a:t>
            </a:fld>
            <a:endParaRPr lang="en-US" dirty="0"/>
          </a:p>
        </p:txBody>
      </p:sp>
    </p:spTree>
    <p:extLst>
      <p:ext uri="{BB962C8B-B14F-4D97-AF65-F5344CB8AC3E}">
        <p14:creationId xmlns:p14="http://schemas.microsoft.com/office/powerpoint/2010/main" val="389104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21</a:t>
            </a:fld>
            <a:endParaRPr lang="en-US" dirty="0"/>
          </a:p>
        </p:txBody>
      </p:sp>
    </p:spTree>
    <p:extLst>
      <p:ext uri="{BB962C8B-B14F-4D97-AF65-F5344CB8AC3E}">
        <p14:creationId xmlns:p14="http://schemas.microsoft.com/office/powerpoint/2010/main" val="185699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22</a:t>
            </a:fld>
            <a:endParaRPr lang="en-US" dirty="0"/>
          </a:p>
        </p:txBody>
      </p:sp>
    </p:spTree>
    <p:extLst>
      <p:ext uri="{BB962C8B-B14F-4D97-AF65-F5344CB8AC3E}">
        <p14:creationId xmlns:p14="http://schemas.microsoft.com/office/powerpoint/2010/main" val="93221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23</a:t>
            </a:fld>
            <a:endParaRPr lang="en-US" dirty="0"/>
          </a:p>
        </p:txBody>
      </p:sp>
    </p:spTree>
    <p:extLst>
      <p:ext uri="{BB962C8B-B14F-4D97-AF65-F5344CB8AC3E}">
        <p14:creationId xmlns:p14="http://schemas.microsoft.com/office/powerpoint/2010/main" val="277379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4</a:t>
            </a:fld>
            <a:endParaRPr lang="en-US" dirty="0"/>
          </a:p>
        </p:txBody>
      </p:sp>
    </p:spTree>
    <p:extLst>
      <p:ext uri="{BB962C8B-B14F-4D97-AF65-F5344CB8AC3E}">
        <p14:creationId xmlns:p14="http://schemas.microsoft.com/office/powerpoint/2010/main" val="15386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5</a:t>
            </a:fld>
            <a:endParaRPr lang="en-US" dirty="0"/>
          </a:p>
        </p:txBody>
      </p:sp>
    </p:spTree>
    <p:extLst>
      <p:ext uri="{BB962C8B-B14F-4D97-AF65-F5344CB8AC3E}">
        <p14:creationId xmlns:p14="http://schemas.microsoft.com/office/powerpoint/2010/main" val="273085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6</a:t>
            </a:fld>
            <a:endParaRPr lang="en-US" dirty="0"/>
          </a:p>
        </p:txBody>
      </p:sp>
    </p:spTree>
    <p:extLst>
      <p:ext uri="{BB962C8B-B14F-4D97-AF65-F5344CB8AC3E}">
        <p14:creationId xmlns:p14="http://schemas.microsoft.com/office/powerpoint/2010/main" val="264680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8</a:t>
            </a:fld>
            <a:endParaRPr lang="en-US" dirty="0"/>
          </a:p>
        </p:txBody>
      </p:sp>
    </p:spTree>
    <p:extLst>
      <p:ext uri="{BB962C8B-B14F-4D97-AF65-F5344CB8AC3E}">
        <p14:creationId xmlns:p14="http://schemas.microsoft.com/office/powerpoint/2010/main" val="42427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10</a:t>
            </a:fld>
            <a:endParaRPr lang="en-US" dirty="0"/>
          </a:p>
        </p:txBody>
      </p:sp>
    </p:spTree>
    <p:extLst>
      <p:ext uri="{BB962C8B-B14F-4D97-AF65-F5344CB8AC3E}">
        <p14:creationId xmlns:p14="http://schemas.microsoft.com/office/powerpoint/2010/main" val="389600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11</a:t>
            </a:fld>
            <a:endParaRPr lang="en-US" dirty="0"/>
          </a:p>
        </p:txBody>
      </p:sp>
    </p:spTree>
    <p:extLst>
      <p:ext uri="{BB962C8B-B14F-4D97-AF65-F5344CB8AC3E}">
        <p14:creationId xmlns:p14="http://schemas.microsoft.com/office/powerpoint/2010/main" val="22386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12</a:t>
            </a:fld>
            <a:endParaRPr lang="en-US" dirty="0"/>
          </a:p>
        </p:txBody>
      </p:sp>
    </p:spTree>
    <p:extLst>
      <p:ext uri="{BB962C8B-B14F-4D97-AF65-F5344CB8AC3E}">
        <p14:creationId xmlns:p14="http://schemas.microsoft.com/office/powerpoint/2010/main" val="344608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up on diversity</a:t>
            </a:r>
          </a:p>
          <a:p>
            <a:r>
              <a:rPr lang="en-US" dirty="0" smtClean="0"/>
              <a:t>Power of letting client’s choose their music, though we may deliberately choose provocative</a:t>
            </a:r>
            <a:r>
              <a:rPr lang="en-US" baseline="0" dirty="0" smtClean="0"/>
              <a:t> songs, at times. See list end of presentation on topics.</a:t>
            </a:r>
          </a:p>
          <a:p>
            <a:r>
              <a:rPr lang="en-US" baseline="0" dirty="0" smtClean="0"/>
              <a:t>Be aware! Katrina diversity story and Elvis’ Trilogy</a:t>
            </a:r>
            <a:endParaRPr lang="en-US" dirty="0"/>
          </a:p>
        </p:txBody>
      </p:sp>
      <p:sp>
        <p:nvSpPr>
          <p:cNvPr id="4" name="Slide Number Placeholder 3"/>
          <p:cNvSpPr>
            <a:spLocks noGrp="1"/>
          </p:cNvSpPr>
          <p:nvPr>
            <p:ph type="sldNum" sz="quarter" idx="10"/>
          </p:nvPr>
        </p:nvSpPr>
        <p:spPr/>
        <p:txBody>
          <a:bodyPr/>
          <a:lstStyle/>
          <a:p>
            <a:fld id="{EE40261D-E4A8-402B-908D-680FCE1F144D}" type="slidenum">
              <a:rPr lang="en-US" smtClean="0"/>
              <a:t>13</a:t>
            </a:fld>
            <a:endParaRPr lang="en-US" dirty="0"/>
          </a:p>
        </p:txBody>
      </p:sp>
    </p:spTree>
    <p:extLst>
      <p:ext uri="{BB962C8B-B14F-4D97-AF65-F5344CB8AC3E}">
        <p14:creationId xmlns:p14="http://schemas.microsoft.com/office/powerpoint/2010/main" val="41729099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0844360-42A7-4AA1-B587-A42BAD2FFBDF}" type="slidenum">
              <a:rPr lang="en-US" smtClean="0"/>
              <a:t>‹#›</a:t>
            </a:fld>
            <a:endParaRPr lang="en-US" dirty="0"/>
          </a:p>
        </p:txBody>
      </p:sp>
    </p:spTree>
    <p:extLst>
      <p:ext uri="{BB962C8B-B14F-4D97-AF65-F5344CB8AC3E}">
        <p14:creationId xmlns:p14="http://schemas.microsoft.com/office/powerpoint/2010/main" val="404346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140065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884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166388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77DD8E-1986-4A07-956E-7FCC83674907}" type="datetimeFigureOut">
              <a:rPr lang="en-US" smtClean="0"/>
              <a:t>5/8/2016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0844360-42A7-4AA1-B587-A42BAD2FFBDF}" type="slidenum">
              <a:rPr lang="en-US" smtClean="0"/>
              <a:t>‹#›</a:t>
            </a:fld>
            <a:endParaRPr lang="en-US" dirty="0"/>
          </a:p>
        </p:txBody>
      </p:sp>
    </p:spTree>
    <p:extLst>
      <p:ext uri="{BB962C8B-B14F-4D97-AF65-F5344CB8AC3E}">
        <p14:creationId xmlns:p14="http://schemas.microsoft.com/office/powerpoint/2010/main" val="417625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79459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6921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165283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87712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7DD8E-1986-4A07-956E-7FCC83674907}" type="datetimeFigureOut">
              <a:rPr lang="en-US" smtClean="0"/>
              <a:t>5/8/2016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08604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7DD8E-1986-4A07-956E-7FCC83674907}" type="datetimeFigureOut">
              <a:rPr lang="en-US" smtClean="0"/>
              <a:t>5/8/2016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0844360-42A7-4AA1-B587-A42BAD2FFBDF}" type="slidenum">
              <a:rPr lang="en-US" smtClean="0"/>
              <a:t>‹#›</a:t>
            </a:fld>
            <a:endParaRPr lang="en-US" dirty="0"/>
          </a:p>
        </p:txBody>
      </p:sp>
    </p:spTree>
    <p:extLst>
      <p:ext uri="{BB962C8B-B14F-4D97-AF65-F5344CB8AC3E}">
        <p14:creationId xmlns:p14="http://schemas.microsoft.com/office/powerpoint/2010/main" val="2610936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77DD8E-1986-4A07-956E-7FCC83674907}" type="datetimeFigureOut">
              <a:rPr lang="en-US" smtClean="0"/>
              <a:t>5/8/2016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0844360-42A7-4AA1-B587-A42BAD2FFBDF}" type="slidenum">
              <a:rPr lang="en-US" smtClean="0"/>
              <a:t>‹#›</a:t>
            </a:fld>
            <a:endParaRPr lang="en-US" dirty="0"/>
          </a:p>
        </p:txBody>
      </p:sp>
    </p:spTree>
    <p:extLst>
      <p:ext uri="{BB962C8B-B14F-4D97-AF65-F5344CB8AC3E}">
        <p14:creationId xmlns:p14="http://schemas.microsoft.com/office/powerpoint/2010/main" val="282661218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ammy.Shaffer@walden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tinyurl.com/jv7e73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hopecenterrehab.org/our-top-songs-for-recovery-addiction/" TargetMode="External"/><Relationship Id="rId7" Type="http://schemas.openxmlformats.org/officeDocument/2006/relationships/hyperlink" Target="http://www.kickfear.com/best-anxiety-ocd-phobia-song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nme.com/list/50-songs-about-depression/404368" TargetMode="External"/><Relationship Id="rId5" Type="http://schemas.openxmlformats.org/officeDocument/2006/relationships/hyperlink" Target="http://www.songfacts.com/category-songs_that_deal_with_child_abuse_or_domestic_violence.php" TargetMode="External"/><Relationship Id="rId4" Type="http://schemas.openxmlformats.org/officeDocument/2006/relationships/hyperlink" Target="http://www.mademan.com/mm/10-best-childhood-memories-song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discombobyoulated.blogspot.com/2009/11/more-about-music-for-cognitive-function.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000" dirty="0" smtClean="0"/>
              <a:t>Music &amp; Early Recollections: Then &amp; now</a:t>
            </a:r>
            <a:endParaRPr lang="en-US" sz="6000" dirty="0"/>
          </a:p>
        </p:txBody>
      </p:sp>
      <p:sp>
        <p:nvSpPr>
          <p:cNvPr id="3" name="Subtitle 2"/>
          <p:cNvSpPr>
            <a:spLocks noGrp="1"/>
          </p:cNvSpPr>
          <p:nvPr>
            <p:ph type="subTitle" idx="1"/>
          </p:nvPr>
        </p:nvSpPr>
        <p:spPr>
          <a:xfrm>
            <a:off x="1051560" y="4389120"/>
            <a:ext cx="7891272" cy="1069848"/>
          </a:xfrm>
        </p:spPr>
        <p:txBody>
          <a:bodyPr>
            <a:normAutofit fontScale="25000" lnSpcReduction="20000"/>
          </a:bodyPr>
          <a:lstStyle/>
          <a:p>
            <a:pPr algn="ctr"/>
            <a:r>
              <a:rPr lang="en-US" sz="9600" b="1" dirty="0" smtClean="0"/>
              <a:t>2016 NASAP Conference</a:t>
            </a:r>
          </a:p>
          <a:p>
            <a:pPr algn="ctr"/>
            <a:r>
              <a:rPr lang="en-US" sz="9600" dirty="0" smtClean="0"/>
              <a:t>Twin Cities, MN</a:t>
            </a:r>
          </a:p>
          <a:p>
            <a:pPr algn="ctr"/>
            <a:r>
              <a:rPr lang="en-US" sz="9600" dirty="0" smtClean="0"/>
              <a:t>Tammy Shaffer Ed.D, LPCC, LCFC, NCC, CT/RTC</a:t>
            </a:r>
          </a:p>
          <a:p>
            <a:pPr algn="ctr"/>
            <a:r>
              <a:rPr lang="en-US" sz="9600" dirty="0" smtClean="0"/>
              <a:t>Walden University</a:t>
            </a:r>
          </a:p>
          <a:p>
            <a:pPr algn="ctr"/>
            <a:r>
              <a:rPr lang="en-US" sz="9600" dirty="0" smtClean="0">
                <a:hlinkClick r:id="rId2"/>
              </a:rPr>
              <a:t>Tammy.Shaffer@waldenu.edu</a:t>
            </a:r>
            <a:endParaRPr lang="en-US" sz="9600" dirty="0" smtClean="0"/>
          </a:p>
          <a:p>
            <a:pPr algn="ctr"/>
            <a:endParaRPr lang="en-US" sz="9600" dirty="0" smtClean="0"/>
          </a:p>
          <a:p>
            <a:endParaRPr lang="en-US" dirty="0"/>
          </a:p>
        </p:txBody>
      </p:sp>
    </p:spTree>
    <p:extLst>
      <p:ext uri="{BB962C8B-B14F-4D97-AF65-F5344CB8AC3E}">
        <p14:creationId xmlns:p14="http://schemas.microsoft.com/office/powerpoint/2010/main" val="563375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15900" y="228600"/>
            <a:ext cx="11976100" cy="6146800"/>
          </a:xfrm>
        </p:spPr>
        <p:txBody>
          <a:bodyPr>
            <a:noAutofit/>
          </a:bodyPr>
          <a:lstStyle/>
          <a:p>
            <a:r>
              <a:rPr lang="en-US" sz="4400" dirty="0" smtClean="0">
                <a:latin typeface="Bradley Hand ITC" panose="03070402050302030203" pitchFamily="66" charset="0"/>
              </a:rPr>
              <a:t>“The </a:t>
            </a:r>
            <a:r>
              <a:rPr lang="en-US" sz="4400" dirty="0">
                <a:latin typeface="Bradley Hand ITC" panose="03070402050302030203" pitchFamily="66" charset="0"/>
              </a:rPr>
              <a:t>memory evokes painful feelings, but there are also features of the remembrance which present more hopeful </a:t>
            </a:r>
            <a:r>
              <a:rPr lang="en-US" sz="4400" dirty="0" smtClean="0">
                <a:latin typeface="Bradley Hand ITC" panose="03070402050302030203" pitchFamily="66" charset="0"/>
              </a:rPr>
              <a:t>aspects… As </a:t>
            </a:r>
            <a:r>
              <a:rPr lang="en-US" sz="4400" dirty="0">
                <a:latin typeface="Bradley Hand ITC" panose="03070402050302030203" pitchFamily="66" charset="0"/>
              </a:rPr>
              <a:t>with many early recollections, the memory suggests personality strengths and potential areas for development. The ultimate value of understanding the meaning of the remembrances is to be able to recognize individuals’ unique ways of being and to enhance human </a:t>
            </a:r>
            <a:r>
              <a:rPr lang="en-US" sz="4400" dirty="0" smtClean="0">
                <a:latin typeface="Bradley Hand ITC" panose="03070402050302030203" pitchFamily="66" charset="0"/>
              </a:rPr>
              <a:t>functioning” (Clark, A).</a:t>
            </a:r>
            <a:endParaRPr lang="en-US" sz="4400" dirty="0">
              <a:latin typeface="Bradley Hand ITC" panose="03070402050302030203" pitchFamily="66" charset="0"/>
            </a:endParaRPr>
          </a:p>
        </p:txBody>
      </p:sp>
      <p:sp>
        <p:nvSpPr>
          <p:cNvPr id="7" name="Footer Placeholder 6"/>
          <p:cNvSpPr>
            <a:spLocks noGrp="1"/>
          </p:cNvSpPr>
          <p:nvPr>
            <p:ph type="ftr" sz="quarter" idx="11"/>
          </p:nvPr>
        </p:nvSpPr>
        <p:spPr/>
        <p:txBody>
          <a:bodyPr/>
          <a:lstStyle/>
          <a:p>
            <a:r>
              <a:rPr lang="en-US" dirty="0" smtClean="0"/>
              <a:t>https://www.psychologytoday.com/experts/arthur-j-clark-edd</a:t>
            </a:r>
            <a:endParaRPr lang="en-US" dirty="0"/>
          </a:p>
        </p:txBody>
      </p:sp>
    </p:spTree>
    <p:extLst>
      <p:ext uri="{BB962C8B-B14F-4D97-AF65-F5344CB8AC3E}">
        <p14:creationId xmlns:p14="http://schemas.microsoft.com/office/powerpoint/2010/main" val="130602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uideimg.alibaba.com/images/shop/88/11/20/1/world-music-a-global-journey_1000451.jpg"/>
          <p:cNvPicPr>
            <a:picLocks noChangeAspect="1" noChangeArrowheads="1"/>
          </p:cNvPicPr>
          <p:nvPr/>
        </p:nvPicPr>
        <p:blipFill rotWithShape="1">
          <a:blip r:embed="rId3">
            <a:extLst>
              <a:ext uri="{28A0092B-C50C-407E-A947-70E740481C1C}">
                <a14:useLocalDpi xmlns:a14="http://schemas.microsoft.com/office/drawing/2010/main" val="0"/>
              </a:ext>
            </a:extLst>
          </a:blip>
          <a:srcRect l="9460" r="9460" b="18140"/>
          <a:stretch/>
        </p:blipFill>
        <p:spPr bwMode="auto">
          <a:xfrm>
            <a:off x="1639065" y="200415"/>
            <a:ext cx="7767982" cy="643749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z="1200" dirty="0" smtClean="0">
                <a:hlinkClick r:id="rId4"/>
              </a:rPr>
              <a:t>http://tinyurl.com/jv7e73c</a:t>
            </a:r>
            <a:endParaRPr lang="en-US" sz="1200" dirty="0" smtClean="0"/>
          </a:p>
          <a:p>
            <a:endParaRPr lang="en-US" sz="1200" dirty="0"/>
          </a:p>
        </p:txBody>
      </p:sp>
    </p:spTree>
    <p:extLst>
      <p:ext uri="{BB962C8B-B14F-4D97-AF65-F5344CB8AC3E}">
        <p14:creationId xmlns:p14="http://schemas.microsoft.com/office/powerpoint/2010/main" val="424193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humanrelationsanddiversity-110525075751-phpapp01/95/human-relations-and-diversity-1968-olympics-11-728.jpg?cb=13063165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201" y="125951"/>
            <a:ext cx="8290559" cy="621792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smtClean="0"/>
              <a:t>http://tinyurl.com/zv5okwr</a:t>
            </a:r>
          </a:p>
          <a:p>
            <a:endParaRPr lang="en-US" dirty="0"/>
          </a:p>
        </p:txBody>
      </p:sp>
    </p:spTree>
    <p:extLst>
      <p:ext uri="{BB962C8B-B14F-4D97-AF65-F5344CB8AC3E}">
        <p14:creationId xmlns:p14="http://schemas.microsoft.com/office/powerpoint/2010/main" val="120446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mediaa2songchoices-141011085158-conversion-gate01/95/media-song-choice-1-638.jpg?cb=1413017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50812"/>
            <a:ext cx="10922000" cy="649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br>
              <a:rPr lang="en-US" dirty="0" smtClean="0"/>
            </a:br>
            <a:r>
              <a:rPr lang="en-US" dirty="0" smtClean="0"/>
              <a:t>recollections</a:t>
            </a:r>
            <a:endParaRPr lang="en-US" dirty="0"/>
          </a:p>
        </p:txBody>
      </p:sp>
      <p:pic>
        <p:nvPicPr>
          <p:cNvPr id="3074" name="Picture 2" descr="https://s-media-cache-ak0.pinimg.com/236x/1d/ea/de/1deade884bd4926823eb0eadb4d40fd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95736" y="0"/>
            <a:ext cx="7396264" cy="678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5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listening???</a:t>
            </a:r>
            <a:endParaRPr lang="en-US" dirty="0"/>
          </a:p>
        </p:txBody>
      </p:sp>
      <p:pic>
        <p:nvPicPr>
          <p:cNvPr id="6" name="Picture 4" descr="https://sp.yimg.com/xj/th?id=OIP.Mec62351dbcccfdc9d0ae837717044009H0&amp;pid=15.1&amp;P=0&amp;w=291&amp;h=1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637" y="1557574"/>
            <a:ext cx="8819851"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39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kellylau-poetryportfolio.weebly.com/uploads/4/9/9/5/49954323/7501180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04" y="363807"/>
            <a:ext cx="11712101" cy="63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9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klmusicvideo.files.wordpress.com/2011/07/annotated-lyr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88900"/>
            <a:ext cx="12001500" cy="676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93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pic>
        <p:nvPicPr>
          <p:cNvPr id="8198" name="Picture 6" descr="https://sp.yimg.com/xj/th?id=OIP.M0a2edd1d71cbcfb8ec54b25455722c76o0&amp;pid=15.1&amp;P=0&amp;w=300&amp;h=3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rot="21233907">
            <a:off x="368300" y="484632"/>
            <a:ext cx="5995988" cy="56875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rockwallpapers.net/wallpapers/2012/0430/20120430061128144.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364288" y="2400102"/>
            <a:ext cx="4754562" cy="356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17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fif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58172">
            <a:off x="120671" y="563913"/>
            <a:ext cx="338328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dailymail.co.uk/i/pix/2012/09/26/article-2208874-15373473000005DC-461_472x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104775"/>
            <a:ext cx="4495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sp.yimg.com/xj/th?id=OIP.Mbbfe53eef5ce488c3afff244f693d259H0&amp;pid=15.1&amp;P=0&amp;w=256&amp;h=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8130">
            <a:off x="460294" y="3872511"/>
            <a:ext cx="3832996"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sp.yimg.com/xj/th?id=OIP.Mfc7aee312c246308dd15c89a2acd2fb6o0&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218" y="3866478"/>
            <a:ext cx="425196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sp.yimg.com/xj/th?id=OIP.M18c8d2be1fe20cd37c81c6113dfe1a92o0&amp;pid=15.1&amp;P=0&amp;w=287&amp;h=1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1694" y="209653"/>
            <a:ext cx="456405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then?</a:t>
            </a:r>
            <a:endParaRPr lang="en-US" dirty="0"/>
          </a:p>
        </p:txBody>
      </p:sp>
      <p:sp>
        <p:nvSpPr>
          <p:cNvPr id="5" name="Content Placeholder 4"/>
          <p:cNvSpPr>
            <a:spLocks noGrp="1"/>
          </p:cNvSpPr>
          <p:nvPr>
            <p:ph idx="1"/>
          </p:nvPr>
        </p:nvSpPr>
        <p:spPr>
          <a:xfrm>
            <a:off x="1069848" y="1701800"/>
            <a:ext cx="10058400" cy="4775200"/>
          </a:xfrm>
        </p:spPr>
        <p:txBody>
          <a:bodyPr/>
          <a:lstStyle/>
          <a:p>
            <a:r>
              <a:rPr lang="en-US" dirty="0"/>
              <a:t> </a:t>
            </a:r>
            <a:r>
              <a:rPr lang="en-US" sz="3200" dirty="0"/>
              <a:t>Adler discussed early recollections as a means for uncovering “</a:t>
            </a:r>
            <a:r>
              <a:rPr lang="en-US" sz="3200" dirty="0">
                <a:solidFill>
                  <a:srgbClr val="FF0000"/>
                </a:solidFill>
              </a:rPr>
              <a:t>valuable hints and clues in finding the direction of a person’s striving</a:t>
            </a:r>
            <a:r>
              <a:rPr lang="en-US" sz="3200" dirty="0"/>
              <a:t>. They help reveal values to be aimed for and dangers to be avoided. They help us see the kind of world a particular person feels he lives in, and the early ways he found of dealing with that world” (excerpted from Henry Stein’s </a:t>
            </a:r>
            <a:r>
              <a:rPr lang="en-US" sz="3200" i="1" dirty="0"/>
              <a:t>The Collected Clinical Works of Alfred Adler, Volume 7</a:t>
            </a:r>
            <a:r>
              <a:rPr lang="en-US" sz="3200" dirty="0"/>
              <a:t>).</a:t>
            </a:r>
            <a:endParaRPr lang="en-US" sz="3200" dirty="0"/>
          </a:p>
        </p:txBody>
      </p:sp>
    </p:spTree>
    <p:extLst>
      <p:ext uri="{BB962C8B-B14F-4D97-AF65-F5344CB8AC3E}">
        <p14:creationId xmlns:p14="http://schemas.microsoft.com/office/powerpoint/2010/main" val="250990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fc09.deviantart.net/fs71/i/2013/334/4/7/madonna_through_the_years_by_ronburgundy-d6w7ow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9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br>
              <a:rPr lang="en-US" dirty="0" smtClean="0"/>
            </a:br>
            <a:r>
              <a:rPr lang="en-US" dirty="0" smtClean="0"/>
              <a:t>Questions to get you started</a:t>
            </a:r>
            <a:endParaRPr lang="en-US" dirty="0"/>
          </a:p>
        </p:txBody>
      </p:sp>
      <p:sp>
        <p:nvSpPr>
          <p:cNvPr id="3" name="Content Placeholder 2"/>
          <p:cNvSpPr>
            <a:spLocks noGrp="1"/>
          </p:cNvSpPr>
          <p:nvPr>
            <p:ph idx="1"/>
          </p:nvPr>
        </p:nvSpPr>
        <p:spPr/>
        <p:txBody>
          <a:bodyPr/>
          <a:lstStyle/>
          <a:p>
            <a:pPr lvl="0"/>
            <a:r>
              <a:rPr lang="en-US" dirty="0"/>
              <a:t>What message do you think the artist is trying to communicate through his/her music?</a:t>
            </a:r>
          </a:p>
          <a:p>
            <a:pPr lvl="0"/>
            <a:r>
              <a:rPr lang="en-US" dirty="0"/>
              <a:t>What values and attitudes are being portrayed?</a:t>
            </a:r>
          </a:p>
          <a:p>
            <a:pPr lvl="0"/>
            <a:r>
              <a:rPr lang="en-US" dirty="0"/>
              <a:t>Do the lyrics relate to issues the client is presenting? How so?</a:t>
            </a:r>
          </a:p>
          <a:p>
            <a:pPr lvl="0"/>
            <a:r>
              <a:rPr lang="en-US" dirty="0"/>
              <a:t>What meaning does the client take from the lyrics? </a:t>
            </a:r>
            <a:endParaRPr lang="en-US" dirty="0" smtClean="0"/>
          </a:p>
          <a:p>
            <a:pPr lvl="0"/>
            <a:r>
              <a:rPr lang="en-US" dirty="0" smtClean="0"/>
              <a:t>What are your reactions to the lyrics? To the music?</a:t>
            </a:r>
          </a:p>
          <a:p>
            <a:pPr lvl="0"/>
            <a:r>
              <a:rPr lang="en-US" dirty="0" smtClean="0"/>
              <a:t>What are your emotions?</a:t>
            </a:r>
          </a:p>
          <a:p>
            <a:pPr lvl="0"/>
            <a:r>
              <a:rPr lang="en-US" dirty="0" smtClean="0"/>
              <a:t>What does the song remind you about that time period in your life?</a:t>
            </a:r>
          </a:p>
          <a:p>
            <a:pPr lvl="0"/>
            <a:r>
              <a:rPr lang="en-US" dirty="0" smtClean="0"/>
              <a:t>Does the song mean the same thing today?</a:t>
            </a:r>
          </a:p>
          <a:p>
            <a:pPr marL="0" lvl="0" indent="0">
              <a:buNone/>
            </a:pPr>
            <a:endParaRPr lang="en-US" dirty="0" smtClean="0"/>
          </a:p>
          <a:p>
            <a:pPr lvl="0"/>
            <a:endParaRPr lang="en-US" dirty="0"/>
          </a:p>
          <a:p>
            <a:endParaRPr lang="en-US" dirty="0"/>
          </a:p>
        </p:txBody>
      </p:sp>
    </p:spTree>
    <p:extLst>
      <p:ext uri="{BB962C8B-B14F-4D97-AF65-F5344CB8AC3E}">
        <p14:creationId xmlns:p14="http://schemas.microsoft.com/office/powerpoint/2010/main" val="68658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Music memory exercise</a:t>
            </a:r>
            <a:endParaRPr lang="en-US" dirty="0"/>
          </a:p>
        </p:txBody>
      </p:sp>
      <p:sp>
        <p:nvSpPr>
          <p:cNvPr id="5" name="Content Placeholder 4"/>
          <p:cNvSpPr>
            <a:spLocks noGrp="1"/>
          </p:cNvSpPr>
          <p:nvPr>
            <p:ph sz="half" idx="1"/>
          </p:nvPr>
        </p:nvSpPr>
        <p:spPr/>
        <p:txBody>
          <a:bodyPr>
            <a:normAutofit fontScale="92500" lnSpcReduction="10000"/>
          </a:bodyPr>
          <a:lstStyle/>
          <a:p>
            <a:r>
              <a:rPr lang="en-GB" dirty="0"/>
              <a:t>Choose a song that evokes a memory related to your early childhood or adolescence. </a:t>
            </a:r>
            <a:endParaRPr lang="en-US" dirty="0"/>
          </a:p>
          <a:p>
            <a:pPr hangingPunct="0"/>
            <a:endParaRPr lang="en-GB" dirty="0"/>
          </a:p>
          <a:p>
            <a:pPr hangingPunct="0"/>
            <a:r>
              <a:rPr lang="en-GB" dirty="0"/>
              <a:t>Describe what you see in the memory focusing on </a:t>
            </a:r>
            <a:r>
              <a:rPr lang="en-GB" dirty="0" smtClean="0"/>
              <a:t>your  experience THEN. How is the song connected?</a:t>
            </a:r>
          </a:p>
          <a:p>
            <a:pPr hangingPunct="0"/>
            <a:endParaRPr lang="en-GB" dirty="0"/>
          </a:p>
          <a:p>
            <a:pPr hangingPunct="0"/>
            <a:r>
              <a:rPr lang="en-GB" dirty="0"/>
              <a:t>What feelings </a:t>
            </a:r>
            <a:r>
              <a:rPr lang="en-GB" dirty="0" smtClean="0"/>
              <a:t>do you </a:t>
            </a:r>
            <a:r>
              <a:rPr lang="en-GB" dirty="0"/>
              <a:t>experience within this memory</a:t>
            </a:r>
            <a:r>
              <a:rPr lang="en-GB" dirty="0" smtClean="0"/>
              <a:t>? </a:t>
            </a:r>
            <a:r>
              <a:rPr lang="en-GB" dirty="0"/>
              <a:t>What words from the song have meaning</a:t>
            </a:r>
            <a:r>
              <a:rPr lang="en-GB" dirty="0" smtClean="0"/>
              <a:t>?</a:t>
            </a:r>
          </a:p>
          <a:p>
            <a:pPr hangingPunct="0"/>
            <a:r>
              <a:rPr lang="en-GB" dirty="0"/>
              <a:t>What strategies did you use to manage emotions/change THEN?</a:t>
            </a:r>
            <a:endParaRPr lang="en-US" dirty="0"/>
          </a:p>
          <a:p>
            <a:pPr hangingPunct="0"/>
            <a:endParaRPr lang="en-US" dirty="0"/>
          </a:p>
          <a:p>
            <a:pPr hangingPunct="0"/>
            <a:endParaRPr lang="en-US" dirty="0"/>
          </a:p>
        </p:txBody>
      </p:sp>
      <p:sp>
        <p:nvSpPr>
          <p:cNvPr id="6" name="Content Placeholder 5"/>
          <p:cNvSpPr>
            <a:spLocks noGrp="1"/>
          </p:cNvSpPr>
          <p:nvPr>
            <p:ph sz="half" idx="2"/>
          </p:nvPr>
        </p:nvSpPr>
        <p:spPr/>
        <p:txBody>
          <a:bodyPr>
            <a:normAutofit fontScale="92500" lnSpcReduction="10000"/>
          </a:bodyPr>
          <a:lstStyle/>
          <a:p>
            <a:r>
              <a:rPr lang="en-GB" dirty="0" smtClean="0"/>
              <a:t>How </a:t>
            </a:r>
            <a:r>
              <a:rPr lang="en-GB" dirty="0"/>
              <a:t>are the strategies and feelings different or the same in your life </a:t>
            </a:r>
            <a:r>
              <a:rPr lang="en-GB" dirty="0" smtClean="0"/>
              <a:t>NOW?</a:t>
            </a:r>
          </a:p>
          <a:p>
            <a:r>
              <a:rPr lang="en-GB" dirty="0"/>
              <a:t>How does the song make you feel/think when you hear it/think of it today?</a:t>
            </a:r>
            <a:endParaRPr lang="en-US" dirty="0"/>
          </a:p>
          <a:p>
            <a:r>
              <a:rPr lang="en-GB" dirty="0" smtClean="0"/>
              <a:t>Rewrite </a:t>
            </a:r>
            <a:r>
              <a:rPr lang="en-GB" dirty="0"/>
              <a:t>the memory as you wish it could have happened.  How would you change your response, the circumstances, the other people (if any present in your memory)?</a:t>
            </a:r>
            <a:endParaRPr lang="en-US" dirty="0"/>
          </a:p>
          <a:p>
            <a:r>
              <a:rPr lang="en-US" dirty="0" smtClean="0"/>
              <a:t>How would this make your life better/different?</a:t>
            </a:r>
            <a:endParaRPr lang="en-US" dirty="0"/>
          </a:p>
        </p:txBody>
      </p:sp>
      <p:sp>
        <p:nvSpPr>
          <p:cNvPr id="7" name="Footer Placeholder 6"/>
          <p:cNvSpPr>
            <a:spLocks noGrp="1"/>
          </p:cNvSpPr>
          <p:nvPr>
            <p:ph type="ftr" sz="quarter" idx="11"/>
          </p:nvPr>
        </p:nvSpPr>
        <p:spPr/>
        <p:txBody>
          <a:bodyPr/>
          <a:lstStyle/>
          <a:p>
            <a:r>
              <a:rPr lang="en-US" dirty="0" smtClean="0"/>
              <a:t>Taken/Modified from MARION BALLA, M.ED., M.S.W., R.S.W.  May  2016</a:t>
            </a:r>
            <a:endParaRPr lang="en-US" dirty="0"/>
          </a:p>
        </p:txBody>
      </p:sp>
    </p:spTree>
    <p:extLst>
      <p:ext uri="{BB962C8B-B14F-4D97-AF65-F5344CB8AC3E}">
        <p14:creationId xmlns:p14="http://schemas.microsoft.com/office/powerpoint/2010/main" val="3435294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Song Resources</a:t>
            </a:r>
            <a:endParaRPr lang="en-US" dirty="0"/>
          </a:p>
        </p:txBody>
      </p:sp>
      <p:sp>
        <p:nvSpPr>
          <p:cNvPr id="6" name="Content Placeholder 5"/>
          <p:cNvSpPr>
            <a:spLocks noGrp="1"/>
          </p:cNvSpPr>
          <p:nvPr>
            <p:ph idx="1"/>
          </p:nvPr>
        </p:nvSpPr>
        <p:spPr>
          <a:xfrm>
            <a:off x="609600" y="1676400"/>
            <a:ext cx="11087100" cy="5029200"/>
          </a:xfrm>
        </p:spPr>
        <p:txBody>
          <a:bodyPr>
            <a:normAutofit/>
          </a:bodyPr>
          <a:lstStyle/>
          <a:p>
            <a:r>
              <a:rPr lang="en-US" dirty="0" smtClean="0"/>
              <a:t>Songs about Substance Abuse Recovery</a:t>
            </a:r>
          </a:p>
          <a:p>
            <a:pPr lvl="1"/>
            <a:r>
              <a:rPr lang="en-US" dirty="0">
                <a:hlinkClick r:id="rId3"/>
              </a:rPr>
              <a:t>http://hopecenterrehab.org/our-top-songs-for-recovery-addiction</a:t>
            </a:r>
            <a:r>
              <a:rPr lang="en-US" dirty="0" smtClean="0">
                <a:hlinkClick r:id="rId3"/>
              </a:rPr>
              <a:t>/</a:t>
            </a:r>
            <a:endParaRPr lang="en-US" dirty="0" smtClean="0"/>
          </a:p>
          <a:p>
            <a:r>
              <a:rPr lang="en-US" dirty="0" smtClean="0"/>
              <a:t>Songs about Childhood Memories</a:t>
            </a:r>
          </a:p>
          <a:p>
            <a:pPr lvl="1"/>
            <a:r>
              <a:rPr lang="en-US" dirty="0">
                <a:hlinkClick r:id="rId4"/>
              </a:rPr>
              <a:t>http://</a:t>
            </a:r>
            <a:r>
              <a:rPr lang="en-US" dirty="0" smtClean="0">
                <a:hlinkClick r:id="rId4"/>
              </a:rPr>
              <a:t>www.mademan.com/mm/10-best-childhood-memories-songs.html</a:t>
            </a:r>
            <a:endParaRPr lang="en-US" dirty="0" smtClean="0"/>
          </a:p>
          <a:p>
            <a:r>
              <a:rPr lang="en-US" dirty="0" smtClean="0"/>
              <a:t>Songs that Deal with Childhood Abuse or Domestic Violence</a:t>
            </a:r>
          </a:p>
          <a:p>
            <a:pPr lvl="1"/>
            <a:r>
              <a:rPr lang="en-US" dirty="0">
                <a:hlinkClick r:id="rId5"/>
              </a:rPr>
              <a:t>http://</a:t>
            </a:r>
            <a:r>
              <a:rPr lang="en-US" dirty="0" smtClean="0">
                <a:hlinkClick r:id="rId5"/>
              </a:rPr>
              <a:t>www.songfacts.com/category-songs_that_deal_with_child_abuse_or_domestic_violence.php</a:t>
            </a:r>
            <a:endParaRPr lang="en-US" dirty="0" smtClean="0"/>
          </a:p>
          <a:p>
            <a:r>
              <a:rPr lang="en-US" dirty="0" smtClean="0"/>
              <a:t>Songs about Depression</a:t>
            </a:r>
          </a:p>
          <a:p>
            <a:pPr lvl="1"/>
            <a:r>
              <a:rPr lang="en-US" dirty="0" smtClean="0">
                <a:hlinkClick r:id="rId6"/>
              </a:rPr>
              <a:t>http</a:t>
            </a:r>
            <a:r>
              <a:rPr lang="en-US" dirty="0">
                <a:hlinkClick r:id="rId6"/>
              </a:rPr>
              <a:t>://</a:t>
            </a:r>
            <a:r>
              <a:rPr lang="en-US" dirty="0" smtClean="0">
                <a:hlinkClick r:id="rId6"/>
              </a:rPr>
              <a:t>www.nme.com/list/50-songs-about-depression/404368</a:t>
            </a:r>
            <a:endParaRPr lang="en-US" dirty="0" smtClean="0"/>
          </a:p>
          <a:p>
            <a:r>
              <a:rPr lang="en-US" dirty="0" smtClean="0"/>
              <a:t>Songs about Anxiety</a:t>
            </a:r>
          </a:p>
          <a:p>
            <a:pPr lvl="1"/>
            <a:r>
              <a:rPr lang="en-US" dirty="0">
                <a:hlinkClick r:id="rId7"/>
              </a:rPr>
              <a:t>http://</a:t>
            </a:r>
            <a:r>
              <a:rPr lang="en-US" dirty="0" smtClean="0">
                <a:hlinkClick r:id="rId7"/>
              </a:rPr>
              <a:t>www.kickfear.com/best-anxiety-ocd-phobia-songs.html</a:t>
            </a:r>
            <a:endParaRPr lang="en-US" dirty="0" smtClean="0"/>
          </a:p>
          <a:p>
            <a:pPr marL="274320" lvl="1" indent="0">
              <a:buNone/>
            </a:pPr>
            <a:endParaRPr lang="en-US" dirty="0"/>
          </a:p>
          <a:p>
            <a:pPr marL="274320" lvl="1" indent="0">
              <a:buNone/>
            </a:pPr>
            <a:endParaRPr lang="en-US" dirty="0" smtClean="0"/>
          </a:p>
          <a:p>
            <a:endParaRPr lang="en-US" dirty="0"/>
          </a:p>
        </p:txBody>
      </p:sp>
    </p:spTree>
    <p:extLst>
      <p:ext uri="{BB962C8B-B14F-4D97-AF65-F5344CB8AC3E}">
        <p14:creationId xmlns:p14="http://schemas.microsoft.com/office/powerpoint/2010/main" val="277206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br>
              <a:rPr lang="en-US" dirty="0" smtClean="0"/>
            </a:br>
            <a:r>
              <a:rPr lang="en-US" dirty="0" smtClean="0"/>
              <a:t>Consider the song, and answer…</a:t>
            </a:r>
            <a:endParaRPr lang="en-US" dirty="0"/>
          </a:p>
        </p:txBody>
      </p:sp>
      <p:sp>
        <p:nvSpPr>
          <p:cNvPr id="3" name="Content Placeholder 2"/>
          <p:cNvSpPr>
            <a:spLocks noGrp="1"/>
          </p:cNvSpPr>
          <p:nvPr>
            <p:ph idx="1"/>
          </p:nvPr>
        </p:nvSpPr>
        <p:spPr>
          <a:xfrm>
            <a:off x="546100" y="2121408"/>
            <a:ext cx="11061700" cy="4050792"/>
          </a:xfrm>
        </p:spPr>
        <p:txBody>
          <a:bodyPr>
            <a:normAutofit/>
          </a:bodyPr>
          <a:lstStyle/>
          <a:p>
            <a:r>
              <a:rPr lang="en-US" sz="4400" dirty="0" smtClean="0">
                <a:solidFill>
                  <a:srgbClr val="FF0000"/>
                </a:solidFill>
              </a:rPr>
              <a:t>I</a:t>
            </a:r>
            <a:r>
              <a:rPr lang="en-US" sz="4400" dirty="0" smtClean="0">
                <a:solidFill>
                  <a:srgbClr val="7030A0"/>
                </a:solidFill>
              </a:rPr>
              <a:t> </a:t>
            </a:r>
            <a:r>
              <a:rPr lang="en-US" sz="4400" dirty="0"/>
              <a:t>am</a:t>
            </a:r>
            <a:r>
              <a:rPr lang="en-US" sz="4400" dirty="0">
                <a:solidFill>
                  <a:srgbClr val="7030A0"/>
                </a:solidFill>
              </a:rPr>
              <a:t> </a:t>
            </a:r>
            <a:r>
              <a:rPr lang="en-US" sz="4400" dirty="0"/>
              <a:t>______________. </a:t>
            </a:r>
            <a:endParaRPr lang="en-US" sz="4400" dirty="0" smtClean="0"/>
          </a:p>
          <a:p>
            <a:r>
              <a:rPr lang="en-US" sz="4400" dirty="0" smtClean="0">
                <a:solidFill>
                  <a:srgbClr val="FF0000"/>
                </a:solidFill>
              </a:rPr>
              <a:t>Others</a:t>
            </a:r>
            <a:r>
              <a:rPr lang="en-US" sz="4400" dirty="0" smtClean="0"/>
              <a:t> </a:t>
            </a:r>
            <a:r>
              <a:rPr lang="en-US" sz="4400" dirty="0"/>
              <a:t>are ______________. </a:t>
            </a:r>
            <a:endParaRPr lang="en-US" sz="4400" dirty="0" smtClean="0"/>
          </a:p>
          <a:p>
            <a:r>
              <a:rPr lang="en-US" sz="4400" dirty="0" smtClean="0"/>
              <a:t>The </a:t>
            </a:r>
            <a:r>
              <a:rPr lang="en-US" sz="4400" dirty="0">
                <a:solidFill>
                  <a:srgbClr val="FF0000"/>
                </a:solidFill>
              </a:rPr>
              <a:t>world</a:t>
            </a:r>
            <a:r>
              <a:rPr lang="en-US" sz="4400" dirty="0"/>
              <a:t> is ______________. </a:t>
            </a:r>
            <a:endParaRPr lang="en-US" sz="4400" dirty="0" smtClean="0"/>
          </a:p>
          <a:p>
            <a:r>
              <a:rPr lang="en-US" sz="4400" dirty="0" smtClean="0"/>
              <a:t>In </a:t>
            </a:r>
            <a:r>
              <a:rPr lang="en-US" sz="4400" dirty="0"/>
              <a:t>order </a:t>
            </a:r>
            <a:r>
              <a:rPr lang="en-US" sz="4400" dirty="0" smtClean="0"/>
              <a:t>for me </a:t>
            </a:r>
            <a:r>
              <a:rPr lang="en-US" sz="4400" dirty="0" smtClean="0">
                <a:solidFill>
                  <a:srgbClr val="FF0000"/>
                </a:solidFill>
              </a:rPr>
              <a:t>to fit in and belong</a:t>
            </a:r>
            <a:r>
              <a:rPr lang="en-US" sz="4400" dirty="0" smtClean="0"/>
              <a:t>, I </a:t>
            </a:r>
            <a:r>
              <a:rPr lang="en-US" sz="4400" dirty="0"/>
              <a:t>_______________________.</a:t>
            </a:r>
            <a:endParaRPr lang="en-US" sz="4400" dirty="0"/>
          </a:p>
        </p:txBody>
      </p:sp>
      <p:sp>
        <p:nvSpPr>
          <p:cNvPr id="4" name="Footer Placeholder 3"/>
          <p:cNvSpPr>
            <a:spLocks noGrp="1"/>
          </p:cNvSpPr>
          <p:nvPr>
            <p:ph type="ftr" sz="quarter" idx="11"/>
          </p:nvPr>
        </p:nvSpPr>
        <p:spPr/>
        <p:txBody>
          <a:bodyPr/>
          <a:lstStyle/>
          <a:p>
            <a:r>
              <a:rPr lang="en-US" smtClean="0"/>
              <a:t>http://ct.counseling.org/2012/07/individual-psychology-relevant-techniques-for-todays-counselor/</a:t>
            </a:r>
            <a:endParaRPr lang="en-US" dirty="0"/>
          </a:p>
        </p:txBody>
      </p:sp>
    </p:spTree>
    <p:extLst>
      <p:ext uri="{BB962C8B-B14F-4D97-AF65-F5344CB8AC3E}">
        <p14:creationId xmlns:p14="http://schemas.microsoft.com/office/powerpoint/2010/main" val="41519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sic making has much to offer&#10;our understanding of the brain&#10;and the way its multiple systems&#10;can interact to produce&#10;b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72" y="352930"/>
            <a:ext cx="11566187" cy="637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95300" y="0"/>
            <a:ext cx="5329428" cy="6172200"/>
          </a:xfrm>
        </p:spPr>
        <p:txBody>
          <a:bodyPr/>
          <a:lstStyle/>
          <a:p>
            <a:r>
              <a:rPr lang="en-US" sz="3600" dirty="0">
                <a:latin typeface="French Script MT" panose="03020402040607040605" pitchFamily="66" charset="0"/>
              </a:rPr>
              <a:t>“Among the psychological expressions some of the most revealing are individual memories.  Memories are reminders we carry with us of our limits [and strengths] and the meaning of circumstances.  The memory represents the story of my life, a story I repeat to myself to warn me…and to prepare me by means of past experience so that I will meet the future with an already tested style of action.” </a:t>
            </a:r>
            <a:r>
              <a:rPr lang="en-US" sz="2800" dirty="0"/>
              <a:t>– </a:t>
            </a:r>
            <a:r>
              <a:rPr lang="en-US" dirty="0"/>
              <a:t>Alfred Adler (1931)</a:t>
            </a:r>
          </a:p>
          <a:p>
            <a:endParaRPr lang="en-US" dirty="0"/>
          </a:p>
        </p:txBody>
      </p:sp>
      <p:pic>
        <p:nvPicPr>
          <p:cNvPr id="9220" name="Picture 4" descr="http://lowdoorway.files.wordpress.com/2012/03/adl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16587" y="1066800"/>
            <a:ext cx="5954713" cy="448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32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emory and music"/>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2132012" y="502920"/>
            <a:ext cx="7588060" cy="4791456"/>
          </a:xfrm>
          <a:prstGeom prst="rect">
            <a:avLst/>
          </a:prstGeom>
          <a:noFill/>
          <a:ln w="225425">
            <a:solidFill>
              <a:schemeClr val="accent1"/>
            </a:solidFill>
          </a:ln>
        </p:spPr>
      </p:pic>
      <p:sp>
        <p:nvSpPr>
          <p:cNvPr id="5" name="Footer Placeholder 4"/>
          <p:cNvSpPr>
            <a:spLocks noGrp="1"/>
          </p:cNvSpPr>
          <p:nvPr>
            <p:ph type="ftr" sz="quarter" idx="11"/>
          </p:nvPr>
        </p:nvSpPr>
        <p:spPr>
          <a:xfrm>
            <a:off x="667512" y="6272784"/>
            <a:ext cx="9262872" cy="365125"/>
          </a:xfrm>
        </p:spPr>
        <p:txBody>
          <a:bodyPr/>
          <a:lstStyle/>
          <a:p>
            <a:r>
              <a:rPr lang="en-US" sz="1200" dirty="0" smtClean="0"/>
              <a:t>Obtained 4/12/16 from </a:t>
            </a:r>
            <a:r>
              <a:rPr lang="en-US" sz="1200" dirty="0" smtClean="0">
                <a:hlinkClick r:id="rId4"/>
              </a:rPr>
              <a:t>http://discombobyoulated.blogspot.com/2009/11/more-about-music-for-cognitive-function.html</a:t>
            </a:r>
            <a:endParaRPr lang="en-US" sz="1200" dirty="0" smtClean="0"/>
          </a:p>
          <a:p>
            <a:endParaRPr lang="en-US" sz="1200" dirty="0"/>
          </a:p>
        </p:txBody>
      </p:sp>
    </p:spTree>
    <p:extLst>
      <p:ext uri="{BB962C8B-B14F-4D97-AF65-F5344CB8AC3E}">
        <p14:creationId xmlns:p14="http://schemas.microsoft.com/office/powerpoint/2010/main" val="127339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Mind-body connection</a:t>
            </a:r>
            <a:endParaRPr lang="en-US" dirty="0"/>
          </a:p>
        </p:txBody>
      </p:sp>
      <p:sp>
        <p:nvSpPr>
          <p:cNvPr id="6" name="Content Placeholder 5"/>
          <p:cNvSpPr>
            <a:spLocks noGrp="1"/>
          </p:cNvSpPr>
          <p:nvPr>
            <p:ph idx="1"/>
          </p:nvPr>
        </p:nvSpPr>
        <p:spPr/>
        <p:txBody>
          <a:bodyPr>
            <a:normAutofit/>
          </a:bodyPr>
          <a:lstStyle/>
          <a:p>
            <a:pPr marL="0" indent="0">
              <a:buNone/>
            </a:pPr>
            <a:r>
              <a:rPr lang="en-US" sz="4400" dirty="0" smtClean="0"/>
              <a:t>“… researchers </a:t>
            </a:r>
            <a:r>
              <a:rPr lang="en-US" sz="4400" dirty="0"/>
              <a:t>showed that 15 minutes after participants listened to their favorite song, their brains flooded with </a:t>
            </a:r>
            <a:r>
              <a:rPr lang="en-US" sz="4400" dirty="0" smtClean="0"/>
              <a:t>dopamine” (</a:t>
            </a:r>
            <a:r>
              <a:rPr lang="en-US" sz="4400" dirty="0" err="1"/>
              <a:t>Salimpoor</a:t>
            </a:r>
            <a:r>
              <a:rPr lang="en-US" sz="4400" dirty="0"/>
              <a:t> and </a:t>
            </a:r>
            <a:r>
              <a:rPr lang="en-US" sz="4400" dirty="0" err="1" smtClean="0"/>
              <a:t>Zatorre</a:t>
            </a:r>
            <a:r>
              <a:rPr lang="en-US" sz="4400" dirty="0" smtClean="0"/>
              <a:t>, 2013)</a:t>
            </a:r>
            <a:endParaRPr lang="en-US" sz="4400" dirty="0"/>
          </a:p>
        </p:txBody>
      </p:sp>
    </p:spTree>
    <p:extLst>
      <p:ext uri="{BB962C8B-B14F-4D97-AF65-F5344CB8AC3E}">
        <p14:creationId xmlns:p14="http://schemas.microsoft.com/office/powerpoint/2010/main" val="280303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Early Recollections: Follow-up</a:t>
            </a:r>
            <a:endParaRPr lang="en-US" dirty="0"/>
          </a:p>
        </p:txBody>
      </p:sp>
      <p:sp>
        <p:nvSpPr>
          <p:cNvPr id="6" name="Content Placeholder 5"/>
          <p:cNvSpPr>
            <a:spLocks noGrp="1"/>
          </p:cNvSpPr>
          <p:nvPr>
            <p:ph idx="1"/>
          </p:nvPr>
        </p:nvSpPr>
        <p:spPr>
          <a:xfrm>
            <a:off x="1069848" y="1790700"/>
            <a:ext cx="10058400" cy="4635500"/>
          </a:xfrm>
        </p:spPr>
        <p:txBody>
          <a:bodyPr>
            <a:normAutofit/>
          </a:bodyPr>
          <a:lstStyle/>
          <a:p>
            <a:r>
              <a:rPr lang="en-US" dirty="0" smtClean="0"/>
              <a:t>Ask about feelings related to the most </a:t>
            </a:r>
            <a:r>
              <a:rPr lang="en-US" dirty="0"/>
              <a:t>vivid aspect. </a:t>
            </a:r>
            <a:endParaRPr lang="en-US" dirty="0" smtClean="0"/>
          </a:p>
          <a:p>
            <a:r>
              <a:rPr lang="en-US" dirty="0" smtClean="0"/>
              <a:t>Help the client interpret </a:t>
            </a:r>
            <a:r>
              <a:rPr lang="en-US" dirty="0"/>
              <a:t>the early recollection. </a:t>
            </a:r>
            <a:endParaRPr lang="en-US" dirty="0" smtClean="0"/>
          </a:p>
          <a:p>
            <a:pPr lvl="1"/>
            <a:r>
              <a:rPr lang="en-US" dirty="0"/>
              <a:t>Consider the theme of the memory </a:t>
            </a:r>
          </a:p>
          <a:p>
            <a:pPr lvl="1"/>
            <a:r>
              <a:rPr lang="en-US" dirty="0" smtClean="0"/>
              <a:t>Clarify the main idea</a:t>
            </a:r>
          </a:p>
          <a:p>
            <a:r>
              <a:rPr lang="en-US" dirty="0" smtClean="0"/>
              <a:t>Determine which of the following to consider:</a:t>
            </a:r>
          </a:p>
          <a:p>
            <a:pPr lvl="1"/>
            <a:r>
              <a:rPr lang="en-US" dirty="0" smtClean="0"/>
              <a:t>Degree of activity</a:t>
            </a:r>
          </a:p>
          <a:p>
            <a:pPr lvl="1"/>
            <a:r>
              <a:rPr lang="en-US" dirty="0" smtClean="0"/>
              <a:t>Social interest</a:t>
            </a:r>
          </a:p>
          <a:p>
            <a:pPr lvl="1"/>
            <a:r>
              <a:rPr lang="en-US" dirty="0" smtClean="0"/>
              <a:t>Optimism/pessimism</a:t>
            </a:r>
          </a:p>
          <a:p>
            <a:pPr lvl="1"/>
            <a:r>
              <a:rPr lang="en-US" dirty="0" smtClean="0"/>
              <a:t>Self-efficacy</a:t>
            </a:r>
          </a:p>
          <a:p>
            <a:pPr lvl="1"/>
            <a:r>
              <a:rPr lang="en-US" dirty="0" smtClean="0"/>
              <a:t>Conscientiousness</a:t>
            </a:r>
          </a:p>
          <a:p>
            <a:pPr marL="274320" lvl="1" indent="0">
              <a:buNone/>
            </a:pPr>
            <a:endParaRPr lang="en-US" dirty="0" smtClean="0"/>
          </a:p>
        </p:txBody>
      </p:sp>
      <p:sp>
        <p:nvSpPr>
          <p:cNvPr id="7" name="Footer Placeholder 6"/>
          <p:cNvSpPr>
            <a:spLocks noGrp="1"/>
          </p:cNvSpPr>
          <p:nvPr>
            <p:ph type="ftr" sz="quarter" idx="11"/>
          </p:nvPr>
        </p:nvSpPr>
        <p:spPr/>
        <p:txBody>
          <a:bodyPr/>
          <a:lstStyle/>
          <a:p>
            <a:r>
              <a:rPr lang="en-US" dirty="0" smtClean="0"/>
              <a:t>https://www.psychologytoday.com/blog/dawn-memories/201309/exploring-early-recollections-projective-technique</a:t>
            </a:r>
            <a:endParaRPr lang="en-US" dirty="0"/>
          </a:p>
        </p:txBody>
      </p:sp>
    </p:spTree>
    <p:extLst>
      <p:ext uri="{BB962C8B-B14F-4D97-AF65-F5344CB8AC3E}">
        <p14:creationId xmlns:p14="http://schemas.microsoft.com/office/powerpoint/2010/main" val="150334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00" y="431800"/>
            <a:ext cx="5397500" cy="5262979"/>
          </a:xfrm>
          <a:prstGeom prst="rect">
            <a:avLst/>
          </a:prstGeom>
        </p:spPr>
        <p:txBody>
          <a:bodyPr wrap="square">
            <a:spAutoFit/>
          </a:bodyPr>
          <a:lstStyle/>
          <a:p>
            <a:r>
              <a:rPr lang="en-US" sz="4800" b="0" i="0" dirty="0" smtClean="0">
                <a:solidFill>
                  <a:srgbClr val="333333"/>
                </a:solidFill>
                <a:effectLst/>
                <a:latin typeface="Helvetica Neue"/>
              </a:rPr>
              <a:t>“Meanings are not determined by situations, but we determine ourselves by the meanings we give to situations” </a:t>
            </a:r>
            <a:r>
              <a:rPr lang="en-US" b="0" i="0" dirty="0" smtClean="0">
                <a:solidFill>
                  <a:srgbClr val="333333"/>
                </a:solidFill>
                <a:effectLst/>
                <a:latin typeface="Helvetica Neue"/>
              </a:rPr>
              <a:t>(Adler, A).</a:t>
            </a:r>
            <a:endParaRPr lang="en-US" dirty="0"/>
          </a:p>
        </p:txBody>
      </p:sp>
      <p:pic>
        <p:nvPicPr>
          <p:cNvPr id="7" name="Picture 6" descr="http://sd.keepcalm-o-matic.co.uk/i/keep-calm-and-reinterpret-the-gospel.png"/>
          <p:cNvPicPr/>
          <p:nvPr/>
        </p:nvPicPr>
        <p:blipFill rotWithShape="1">
          <a:blip r:embed="rId2">
            <a:extLst>
              <a:ext uri="{28A0092B-C50C-407E-A947-70E740481C1C}">
                <a14:useLocalDpi xmlns:a14="http://schemas.microsoft.com/office/drawing/2010/main" val="0"/>
              </a:ext>
            </a:extLst>
          </a:blip>
          <a:srcRect l="1048" t="25412" r="540" b="20024"/>
          <a:stretch/>
        </p:blipFill>
        <p:spPr bwMode="auto">
          <a:xfrm rot="483987">
            <a:off x="5715000" y="723901"/>
            <a:ext cx="6060440" cy="49708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838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2628</TotalTime>
  <Words>683</Words>
  <Application>Microsoft Office PowerPoint</Application>
  <PresentationFormat>Widescreen</PresentationFormat>
  <Paragraphs>96</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Calibri</vt:lpstr>
      <vt:lpstr>French Script MT</vt:lpstr>
      <vt:lpstr>Helvetica Neue</vt:lpstr>
      <vt:lpstr>Rockwell</vt:lpstr>
      <vt:lpstr>Rockwell Condensed</vt:lpstr>
      <vt:lpstr>Wingdings</vt:lpstr>
      <vt:lpstr>Wood Type</vt:lpstr>
      <vt:lpstr>Music &amp; Early Recollections: Then &amp; now</vt:lpstr>
      <vt:lpstr>Why then?</vt:lpstr>
      <vt:lpstr>Why now? Consider the song, and answer…</vt:lpstr>
      <vt:lpstr>PowerPoint Presentation</vt:lpstr>
      <vt:lpstr>PowerPoint Presentation</vt:lpstr>
      <vt:lpstr>PowerPoint Presentation</vt:lpstr>
      <vt:lpstr>Mind-body connection</vt:lpstr>
      <vt:lpstr>Early Recollections: Follow-up</vt:lpstr>
      <vt:lpstr>PowerPoint Presentation</vt:lpstr>
      <vt:lpstr>PowerPoint Presentation</vt:lpstr>
      <vt:lpstr>PowerPoint Presentation</vt:lpstr>
      <vt:lpstr>PowerPoint Presentation</vt:lpstr>
      <vt:lpstr>PowerPoint Presentation</vt:lpstr>
      <vt:lpstr>Early  recollections</vt:lpstr>
      <vt:lpstr>Are you listening???</vt:lpstr>
      <vt:lpstr>PowerPoint Presentation</vt:lpstr>
      <vt:lpstr>PowerPoint Presentation</vt:lpstr>
      <vt:lpstr>PowerPoint Presentation</vt:lpstr>
      <vt:lpstr>PowerPoint Presentation</vt:lpstr>
      <vt:lpstr>PowerPoint Presentation</vt:lpstr>
      <vt:lpstr>Your turn: Questions to get you started</vt:lpstr>
      <vt:lpstr>Early Music memory exercise</vt:lpstr>
      <vt:lpstr>Song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&amp; Early Recollections: Then &amp; now</dc:title>
  <dc:creator>Tammy Shaffer</dc:creator>
  <cp:lastModifiedBy>Tammy Shaffer</cp:lastModifiedBy>
  <cp:revision>23</cp:revision>
  <dcterms:created xsi:type="dcterms:W3CDTF">2016-05-08T15:22:04Z</dcterms:created>
  <dcterms:modified xsi:type="dcterms:W3CDTF">2016-05-10T11:10:34Z</dcterms:modified>
</cp:coreProperties>
</file>